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96" r:id="rId4"/>
    <p:sldId id="278" r:id="rId5"/>
    <p:sldId id="286" r:id="rId6"/>
    <p:sldId id="287" r:id="rId7"/>
    <p:sldId id="274" r:id="rId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81" d="100"/>
          <a:sy n="81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4261FAF-602D-41A4-9422-028C99E7A0E9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E886861-3F06-492A-9C5F-A3F4F3A4C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0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7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E68-C09E-462D-BE53-5C4EAFD8686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F882-3C51-4BAD-8C71-5EEF58526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04" y="875071"/>
            <a:ext cx="7867036" cy="1057276"/>
          </a:xfrm>
        </p:spPr>
        <p:txBody>
          <a:bodyPr>
            <a:noAutofit/>
          </a:bodyPr>
          <a:lstStyle/>
          <a:p>
            <a:r>
              <a:rPr lang="en-GB" sz="2800" b="1" dirty="0"/>
              <a:t>Waste Management Technology in Regions – WMTR II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3508" y="4489334"/>
            <a:ext cx="3670554" cy="198029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sz="2600" b="1" dirty="0"/>
              <a:t>Nino Shavgulidze</a:t>
            </a:r>
            <a:endParaRPr lang="ka-GE" sz="2600" b="1" dirty="0"/>
          </a:p>
          <a:p>
            <a:pPr algn="r"/>
            <a:r>
              <a:rPr lang="en-US" sz="2600" dirty="0"/>
              <a:t>Chief of Party</a:t>
            </a:r>
            <a:endParaRPr lang="ka-GE" sz="2600" dirty="0"/>
          </a:p>
          <a:p>
            <a:pPr algn="r"/>
            <a:r>
              <a:rPr lang="en-GB" sz="2600" dirty="0"/>
              <a:t>October 8, 2019</a:t>
            </a:r>
            <a:endParaRPr lang="en-US" sz="2600" dirty="0"/>
          </a:p>
          <a:p>
            <a:pPr algn="r"/>
            <a:r>
              <a:rPr lang="en-US" sz="2600" dirty="0"/>
              <a:t>Tbilisi</a:t>
            </a:r>
            <a:endParaRPr lang="en-US" sz="2600" b="1" dirty="0"/>
          </a:p>
          <a:p>
            <a:pPr algn="l"/>
            <a:r>
              <a:rPr lang="en-US" b="1" dirty="0"/>
              <a:t> </a:t>
            </a:r>
          </a:p>
        </p:txBody>
      </p:sp>
      <p:pic>
        <p:nvPicPr>
          <p:cNvPr id="8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11350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9CF3D9-6748-4EC7-BD44-C3C4DDA999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0" y="1789471"/>
            <a:ext cx="8031185" cy="53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11350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7DDD89-41BE-4C41-9367-D03F286E8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/>
          <a:stretch/>
        </p:blipFill>
        <p:spPr>
          <a:xfrm>
            <a:off x="637720" y="1659250"/>
            <a:ext cx="10352134" cy="51873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D2CEC02-2D6B-4A0F-B998-4AC21687B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773" y="924233"/>
            <a:ext cx="10540182" cy="826936"/>
          </a:xfrm>
        </p:spPr>
        <p:txBody>
          <a:bodyPr>
            <a:normAutofit/>
          </a:bodyPr>
          <a:lstStyle/>
          <a:p>
            <a:pPr marL="982663" indent="-982663" algn="just"/>
            <a:r>
              <a:rPr lang="en-GB" sz="2600" b="1" dirty="0"/>
              <a:t>CENN - </a:t>
            </a:r>
            <a:r>
              <a:rPr lang="en-GB" dirty="0"/>
              <a:t>a non-governmental organisation working to protect </a:t>
            </a:r>
            <a:r>
              <a:rPr lang="en-GB" dirty="0" smtClean="0"/>
              <a:t>the environment by fostering </a:t>
            </a:r>
            <a:r>
              <a:rPr lang="en-GB" dirty="0"/>
              <a:t>sustainable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4478"/>
            <a:ext cx="9144000" cy="2387600"/>
          </a:xfrm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784F69-54FE-48E7-8FF3-E25DA0338E62}"/>
              </a:ext>
            </a:extLst>
          </p:cNvPr>
          <p:cNvSpPr txBox="1"/>
          <p:nvPr/>
        </p:nvSpPr>
        <p:spPr>
          <a:xfrm>
            <a:off x="359321" y="890438"/>
            <a:ext cx="11645865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Program – Waste Management Technology in Regions</a:t>
            </a:r>
          </a:p>
          <a:p>
            <a:endParaRPr lang="en-US" sz="1400" b="1" dirty="0"/>
          </a:p>
          <a:p>
            <a:r>
              <a:rPr lang="en-US" sz="2000" b="1" dirty="0"/>
              <a:t>Implementing </a:t>
            </a:r>
            <a:r>
              <a:rPr lang="en-US" sz="2000" b="1" dirty="0" smtClean="0"/>
              <a:t>organization: </a:t>
            </a:r>
            <a:r>
              <a:rPr lang="en-US" sz="2000" dirty="0"/>
              <a:t>CENN	</a:t>
            </a:r>
          </a:p>
          <a:p>
            <a:endParaRPr lang="en-US" sz="1400" dirty="0"/>
          </a:p>
          <a:p>
            <a:r>
              <a:rPr lang="en-US" sz="2000" b="1" dirty="0"/>
              <a:t>Duration: </a:t>
            </a:r>
            <a:r>
              <a:rPr lang="en-US" sz="2000" dirty="0"/>
              <a:t>2014 –2020 	</a:t>
            </a:r>
          </a:p>
          <a:p>
            <a:endParaRPr lang="en-US" sz="1400" dirty="0"/>
          </a:p>
          <a:p>
            <a:r>
              <a:rPr lang="en-US" sz="2000" b="1" dirty="0"/>
              <a:t>Geographic coverage: </a:t>
            </a:r>
            <a:r>
              <a:rPr lang="en-US" sz="2000" dirty="0"/>
              <a:t>Kakheti, Shida Kartli, Adjara AR and Tbilisi </a:t>
            </a:r>
          </a:p>
          <a:p>
            <a:endParaRPr lang="en-US" sz="1400" b="1" dirty="0"/>
          </a:p>
          <a:p>
            <a:r>
              <a:rPr lang="en-US" sz="2000" b="1" dirty="0"/>
              <a:t>Main directions:</a:t>
            </a:r>
          </a:p>
          <a:p>
            <a:endParaRPr lang="en-US" sz="1000" b="1" dirty="0"/>
          </a:p>
          <a:p>
            <a:pPr marL="687388" lvl="1" indent="-284163"/>
            <a:r>
              <a:rPr lang="en-US" sz="2000" dirty="0"/>
              <a:t>• </a:t>
            </a:r>
            <a:r>
              <a:rPr lang="en-US" sz="2000" dirty="0" smtClean="0"/>
              <a:t>Implementing an </a:t>
            </a:r>
            <a:r>
              <a:rPr lang="en-US" sz="2000" dirty="0"/>
              <a:t>Integrated Waste Management System </a:t>
            </a:r>
          </a:p>
          <a:p>
            <a:pPr marL="1071563" lvl="1"/>
            <a:r>
              <a:rPr lang="en-US" dirty="0" smtClean="0"/>
              <a:t>legislative </a:t>
            </a:r>
            <a:r>
              <a:rPr lang="en-US" dirty="0"/>
              <a:t>development</a:t>
            </a:r>
            <a:r>
              <a:rPr lang="en-US" dirty="0" smtClean="0"/>
              <a:t>, implementation</a:t>
            </a:r>
            <a:r>
              <a:rPr lang="en-US" dirty="0"/>
              <a:t>, </a:t>
            </a:r>
            <a:r>
              <a:rPr lang="en-US" dirty="0" smtClean="0"/>
              <a:t>closing illegal landfills, establishing a waste </a:t>
            </a:r>
            <a:r>
              <a:rPr lang="en-US" dirty="0"/>
              <a:t>recycling </a:t>
            </a:r>
            <a:r>
              <a:rPr lang="en-US" dirty="0" smtClean="0"/>
              <a:t>system</a:t>
            </a:r>
            <a:endParaRPr lang="en-US" sz="2000" dirty="0"/>
          </a:p>
          <a:p>
            <a:pPr marL="630238" lvl="1" indent="-227013"/>
            <a:endParaRPr lang="en-US" sz="1400" dirty="0"/>
          </a:p>
          <a:p>
            <a:pPr marL="630238" lvl="1" indent="-227013"/>
            <a:r>
              <a:rPr lang="en-US" sz="2000" dirty="0"/>
              <a:t>• Private Sector-Led Recycling</a:t>
            </a:r>
          </a:p>
          <a:p>
            <a:pPr marL="1071563" lvl="1"/>
            <a:r>
              <a:rPr lang="en-US" dirty="0" smtClean="0"/>
              <a:t>Improving operations, processing </a:t>
            </a:r>
            <a:r>
              <a:rPr lang="en-US" dirty="0"/>
              <a:t>more waste, </a:t>
            </a:r>
            <a:r>
              <a:rPr lang="en-US" dirty="0" smtClean="0"/>
              <a:t>increasing </a:t>
            </a:r>
            <a:r>
              <a:rPr lang="en-US" dirty="0"/>
              <a:t>the amount of recycled products  </a:t>
            </a:r>
          </a:p>
          <a:p>
            <a:pPr marL="630238" lvl="1" indent="-227013"/>
            <a:r>
              <a:rPr lang="en-US" sz="2000" dirty="0"/>
              <a:t>	</a:t>
            </a:r>
          </a:p>
          <a:p>
            <a:pPr marL="630238" lvl="1" indent="-227013"/>
            <a:r>
              <a:rPr lang="en-US" sz="2000" dirty="0"/>
              <a:t>• Illegal Dumping Penalties and Tariff Policy </a:t>
            </a:r>
          </a:p>
          <a:p>
            <a:pPr marL="630238" lvl="1" indent="441325"/>
            <a:r>
              <a:rPr lang="en-US" dirty="0" smtClean="0"/>
              <a:t>Ensuring self-reliance </a:t>
            </a:r>
            <a:r>
              <a:rPr lang="en-US" dirty="0"/>
              <a:t>of the waste management sector </a:t>
            </a:r>
            <a:r>
              <a:rPr lang="en-US" sz="2000" dirty="0"/>
              <a:t>	</a:t>
            </a:r>
          </a:p>
          <a:p>
            <a:pPr marL="630238" lvl="1" indent="-227013"/>
            <a:endParaRPr lang="en-US" sz="1400" dirty="0"/>
          </a:p>
          <a:p>
            <a:pPr marL="630238" lvl="1" indent="-227013"/>
            <a:r>
              <a:rPr lang="en-US" sz="2000" dirty="0"/>
              <a:t>• Public Outreach </a:t>
            </a:r>
          </a:p>
          <a:p>
            <a:pPr marL="630238" lvl="1" indent="441325"/>
            <a:r>
              <a:rPr lang="en-US" dirty="0"/>
              <a:t>Education, capacity building, awareness raising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02AD1B9-6B1F-4768-97E9-37DECB2BBBDC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11350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icmauser\AppData\Local\Microsoft\Windows\INetCache\Content.Word\IMG_4364-s.jpg">
            <a:extLst>
              <a:ext uri="{FF2B5EF4-FFF2-40B4-BE49-F238E27FC236}">
                <a16:creationId xmlns:a16="http://schemas.microsoft.com/office/drawing/2014/main" xmlns="" id="{5E43C17A-C88D-4F4A-A3FC-6D796A28CE8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22" y="838286"/>
            <a:ext cx="4716478" cy="287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20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-2938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DDDFC3-B88B-4292-A2F1-71BA46EC19AE}"/>
              </a:ext>
            </a:extLst>
          </p:cNvPr>
          <p:cNvSpPr txBox="1"/>
          <p:nvPr/>
        </p:nvSpPr>
        <p:spPr>
          <a:xfrm>
            <a:off x="186812" y="880601"/>
            <a:ext cx="11130116" cy="584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Educational activities – Our assistance:</a:t>
            </a:r>
          </a:p>
          <a:p>
            <a:endParaRPr lang="en-US" sz="1400" b="1" dirty="0"/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b="1" dirty="0" smtClean="0"/>
              <a:t>Improving current programs </a:t>
            </a:r>
            <a:r>
              <a:rPr lang="en-US" sz="2000" b="1" dirty="0"/>
              <a:t>or </a:t>
            </a:r>
            <a:r>
              <a:rPr lang="en-US" sz="2000" b="1" dirty="0" smtClean="0"/>
              <a:t>developing </a:t>
            </a:r>
            <a:r>
              <a:rPr lang="en-US" sz="2000" b="1" dirty="0"/>
              <a:t>new programs</a:t>
            </a:r>
          </a:p>
          <a:p>
            <a:pPr marL="452438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Local and international expertise</a:t>
            </a:r>
          </a:p>
          <a:p>
            <a:pPr marL="452438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Consultations and mentorship to successfully introduce programs</a:t>
            </a:r>
          </a:p>
          <a:p>
            <a:pPr marL="452438">
              <a:spcBef>
                <a:spcPts val="600"/>
              </a:spcBef>
              <a:tabLst>
                <a:tab pos="0" algn="l"/>
              </a:tabLst>
            </a:pPr>
            <a:r>
              <a:rPr lang="en-US" sz="2000" dirty="0"/>
              <a:t>Help with organizing workshops, </a:t>
            </a:r>
            <a:r>
              <a:rPr lang="en-US" sz="2000" dirty="0" smtClean="0"/>
              <a:t>seminars, </a:t>
            </a:r>
            <a:r>
              <a:rPr lang="en-US" sz="2000" dirty="0"/>
              <a:t>conferences</a:t>
            </a:r>
          </a:p>
          <a:p>
            <a:pPr>
              <a:tabLst>
                <a:tab pos="0" algn="l"/>
              </a:tabLst>
            </a:pPr>
            <a:endParaRPr lang="en-US" sz="2000" dirty="0"/>
          </a:p>
          <a:p>
            <a:pPr>
              <a:spcBef>
                <a:spcPts val="600"/>
              </a:spcBef>
              <a:tabLst>
                <a:tab pos="88900" algn="l"/>
              </a:tabLst>
            </a:pPr>
            <a:r>
              <a:rPr lang="en-US" sz="2000" b="1" dirty="0"/>
              <a:t> Activities for students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/>
              <a:t>Discussions 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/>
              <a:t>Debates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/>
              <a:t>Green camps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/>
              <a:t>Competitions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 smtClean="0"/>
              <a:t>Clean-ups</a:t>
            </a:r>
            <a:endParaRPr lang="en-US" sz="2000" dirty="0"/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 smtClean="0"/>
              <a:t>Eco festivals</a:t>
            </a:r>
            <a:endParaRPr lang="en-US" sz="2000" dirty="0"/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 smtClean="0"/>
              <a:t>Film screenings</a:t>
            </a:r>
            <a:endParaRPr lang="en-US" sz="2000" dirty="0"/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76DA28-C97F-4476-AF1C-65691A40D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57" y="3185857"/>
            <a:ext cx="4822415" cy="3214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5360CA-7BD3-40DA-93D5-4A8471541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981315"/>
            <a:ext cx="4530623" cy="3020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756CC6-7167-4700-8405-1434B3955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4068645"/>
            <a:ext cx="4530624" cy="30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4478"/>
            <a:ext cx="9144000" cy="2387600"/>
          </a:xfrm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25638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DA767-3A41-425C-A907-B7CBD8319525}"/>
              </a:ext>
            </a:extLst>
          </p:cNvPr>
          <p:cNvSpPr txBox="1"/>
          <p:nvPr/>
        </p:nvSpPr>
        <p:spPr>
          <a:xfrm>
            <a:off x="186812" y="880601"/>
            <a:ext cx="11130116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Sub-grants:</a:t>
            </a:r>
          </a:p>
          <a:p>
            <a:endParaRPr lang="en-US" sz="1400" b="1" dirty="0"/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Up to 10,000 USD sub-grants issued for 5 NGOs</a:t>
            </a:r>
          </a:p>
          <a:p>
            <a:pPr marL="88900">
              <a:spcBef>
                <a:spcPts val="600"/>
              </a:spcBef>
              <a:tabLst>
                <a:tab pos="0" algn="l"/>
              </a:tabLst>
            </a:pPr>
            <a:r>
              <a:rPr lang="en-US" sz="2000" dirty="0"/>
              <a:t>Up to 600 USD sub-grants issued for 6 Schools</a:t>
            </a:r>
          </a:p>
          <a:p>
            <a:pPr marL="88900">
              <a:tabLst>
                <a:tab pos="0" algn="l"/>
              </a:tabLst>
            </a:pPr>
            <a:endParaRPr lang="en-US" sz="2000" dirty="0"/>
          </a:p>
          <a:p>
            <a:pPr>
              <a:spcBef>
                <a:spcPts val="600"/>
              </a:spcBef>
              <a:tabLst>
                <a:tab pos="88900" algn="l"/>
              </a:tabLst>
            </a:pPr>
            <a:r>
              <a:rPr lang="en-US" sz="2000" b="1" dirty="0"/>
              <a:t> Circular Economy Course for Universities</a:t>
            </a:r>
          </a:p>
          <a:p>
            <a:pPr marL="452438">
              <a:spcBef>
                <a:spcPts val="600"/>
              </a:spcBef>
              <a:tabLst>
                <a:tab pos="452438" algn="l"/>
              </a:tabLst>
            </a:pPr>
            <a:r>
              <a:rPr lang="en-US" sz="2000" dirty="0"/>
              <a:t>Workshop for 10 universities: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Tbilisi State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Ilia State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International Black Sea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ISET Policy Institute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European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Caucasus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Sabauni - Sulkhan-Saba Orbeliani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Telavi State University</a:t>
            </a:r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Guram Tavartkiladze </a:t>
            </a:r>
            <a:r>
              <a:rPr lang="en-GB" sz="1600" dirty="0" smtClean="0"/>
              <a:t>Teaching </a:t>
            </a:r>
            <a:r>
              <a:rPr lang="en-GB" sz="1600" dirty="0"/>
              <a:t>U</a:t>
            </a:r>
            <a:r>
              <a:rPr lang="en-GB" sz="1600" dirty="0" smtClean="0"/>
              <a:t>niversity</a:t>
            </a:r>
            <a:endParaRPr lang="en-GB" sz="1600" dirty="0"/>
          </a:p>
          <a:p>
            <a:pPr marL="717550">
              <a:spcBef>
                <a:spcPts val="600"/>
              </a:spcBef>
              <a:tabLst>
                <a:tab pos="628650" algn="l"/>
              </a:tabLst>
            </a:pPr>
            <a:r>
              <a:rPr lang="en-GB" sz="1600" dirty="0"/>
              <a:t>Georgian Aviation University</a:t>
            </a:r>
            <a:endParaRPr lang="en-US" sz="16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C98900-D418-43E7-8C98-2B6688360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4" y="2222542"/>
            <a:ext cx="6953187" cy="46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4478"/>
            <a:ext cx="9144000" cy="2387600"/>
          </a:xfrm>
        </p:spPr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25638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71264E-6527-4ABD-98C5-C4CB071C16DF}"/>
              </a:ext>
            </a:extLst>
          </p:cNvPr>
          <p:cNvSpPr txBox="1"/>
          <p:nvPr/>
        </p:nvSpPr>
        <p:spPr>
          <a:xfrm>
            <a:off x="186812" y="1155902"/>
            <a:ext cx="11130116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Cooperation with ISET:</a:t>
            </a:r>
          </a:p>
          <a:p>
            <a:endParaRPr lang="en-US" sz="1400" b="1" dirty="0"/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A half-year course for third-year Bachelor students</a:t>
            </a:r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Memorandum of Understanding signed between CENN and ISET</a:t>
            </a:r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A lecturer appointed by ISET</a:t>
            </a:r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Consultations and mentorship provided by </a:t>
            </a:r>
            <a:r>
              <a:rPr lang="en-US" sz="2000" dirty="0" smtClean="0"/>
              <a:t>an</a:t>
            </a:r>
            <a:endParaRPr lang="en-US" sz="2000" dirty="0"/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international expert</a:t>
            </a:r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r>
              <a:rPr lang="en-US" sz="2000" dirty="0"/>
              <a:t>Students will be involved in studies related to the course</a:t>
            </a:r>
          </a:p>
          <a:p>
            <a:pPr marL="88900">
              <a:spcBef>
                <a:spcPts val="600"/>
              </a:spcBef>
              <a:tabLst>
                <a:tab pos="354013" algn="l"/>
              </a:tabLst>
            </a:pPr>
            <a:endParaRPr lang="en-US" sz="2000" dirty="0"/>
          </a:p>
          <a:p>
            <a:pPr marL="88900">
              <a:tabLst>
                <a:tab pos="354013" algn="l"/>
              </a:tabLst>
            </a:pPr>
            <a:r>
              <a:rPr lang="en-US" sz="2000" b="1" dirty="0"/>
              <a:t>Cooperation with other universities:</a:t>
            </a:r>
          </a:p>
          <a:p>
            <a:pPr marL="88900">
              <a:tabLst>
                <a:tab pos="354013" algn="l"/>
              </a:tabLst>
            </a:pPr>
            <a:endParaRPr lang="en-US" sz="1400" dirty="0"/>
          </a:p>
          <a:p>
            <a:pPr marL="88900">
              <a:tabLst>
                <a:tab pos="354013" algn="l"/>
              </a:tabLst>
            </a:pPr>
            <a:r>
              <a:rPr lang="en-US" sz="2000" dirty="0"/>
              <a:t>Assistance in formal and informal educational processes </a:t>
            </a:r>
          </a:p>
          <a:p>
            <a:pPr marL="88900">
              <a:tabLst>
                <a:tab pos="0" algn="l"/>
              </a:tabLst>
            </a:pPr>
            <a:endParaRPr lang="en-US" sz="2000" dirty="0"/>
          </a:p>
          <a:p>
            <a:pPr>
              <a:spcBef>
                <a:spcPts val="600"/>
              </a:spcBef>
              <a:tabLst>
                <a:tab pos="88900" algn="l"/>
              </a:tabLst>
            </a:pPr>
            <a:r>
              <a:rPr lang="en-US" sz="2000" b="1" dirty="0"/>
              <a:t> 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9B7FF2-FF5F-4BD3-8D1F-65B6589E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5" y="2748278"/>
            <a:ext cx="5913117" cy="39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Ia\CENN\promoting_hea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-1" b="-27591"/>
          <a:stretch/>
        </p:blipFill>
        <p:spPr bwMode="auto">
          <a:xfrm>
            <a:off x="7857743" y="0"/>
            <a:ext cx="4334257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82186B-9FBA-4C9C-9A57-649EC3EA6C2A}"/>
              </a:ext>
            </a:extLst>
          </p:cNvPr>
          <p:cNvPicPr/>
          <p:nvPr/>
        </p:nvPicPr>
        <p:blipFill>
          <a:blip r:embed="rId3" cstate="print"/>
          <a:srcRect l="9882" t="12979" r="10223" b="9439"/>
          <a:stretch>
            <a:fillRect/>
          </a:stretch>
        </p:blipFill>
        <p:spPr bwMode="auto">
          <a:xfrm>
            <a:off x="340919" y="11350"/>
            <a:ext cx="2154804" cy="8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D41A46-4544-49C0-9D42-A1F8F69B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6" y="1700499"/>
            <a:ext cx="7719226" cy="5146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9842" y="1045839"/>
            <a:ext cx="632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Thank You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706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210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Sylfaen</vt:lpstr>
      <vt:lpstr>Office Theme</vt:lpstr>
      <vt:lpstr>Waste Management Technology in Regions – WMTR II </vt:lpstr>
      <vt:lpstr>PowerPoint Presentation</vt:lpstr>
      <vt:lpstr> 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nino.tevzadze</dc:creator>
  <cp:lastModifiedBy>natalie.taylor</cp:lastModifiedBy>
  <cp:revision>883</cp:revision>
  <cp:lastPrinted>2018-05-22T13:48:16Z</cp:lastPrinted>
  <dcterms:created xsi:type="dcterms:W3CDTF">2017-06-02T06:57:08Z</dcterms:created>
  <dcterms:modified xsi:type="dcterms:W3CDTF">2019-10-01T11:42:48Z</dcterms:modified>
</cp:coreProperties>
</file>